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724" r:id="rId2"/>
    <p:sldId id="285" r:id="rId3"/>
    <p:sldId id="729" r:id="rId4"/>
    <p:sldId id="277" r:id="rId5"/>
    <p:sldId id="291" r:id="rId6"/>
    <p:sldId id="293" r:id="rId7"/>
    <p:sldId id="728" r:id="rId8"/>
    <p:sldId id="271" r:id="rId9"/>
    <p:sldId id="730" r:id="rId10"/>
    <p:sldId id="289" r:id="rId11"/>
    <p:sldId id="270" r:id="rId12"/>
    <p:sldId id="732" r:id="rId13"/>
    <p:sldId id="733" r:id="rId14"/>
    <p:sldId id="731" r:id="rId15"/>
    <p:sldId id="73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44"/>
  </p:normalViewPr>
  <p:slideViewPr>
    <p:cSldViewPr snapToGrid="0">
      <p:cViewPr varScale="1">
        <p:scale>
          <a:sx n="116" d="100"/>
          <a:sy n="116" d="100"/>
        </p:scale>
        <p:origin x="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722C8-3A44-CF4E-9B62-69F4663810B0}" type="datetimeFigureOut">
              <a:rPr lang="en-US" smtClean="0"/>
              <a:t>6/13/25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D673F-01DE-A743-9E70-735DC68E1EC3}" type="slidenum">
              <a:rPr lang="en-US" smtClean="0"/>
              <a:t>‹#›</a:t>
            </a:fld>
            <a:endParaRPr lang="en-US"/>
          </a:p>
        </p:txBody>
      </p:sp>
    </p:spTree>
    <p:extLst>
      <p:ext uri="{BB962C8B-B14F-4D97-AF65-F5344CB8AC3E}">
        <p14:creationId xmlns:p14="http://schemas.microsoft.com/office/powerpoint/2010/main" val="77185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 of Linux’s successes and growth in the 90’s is captured in Eric S. Raymond’s 1997 essay “The cathedral and the bazaar”</a:t>
            </a:r>
          </a:p>
          <a:p>
            <a:r>
              <a:rPr lang="en-US" dirty="0"/>
              <a:t>Cathedral (closed source) - Top-down design with focus on planning</a:t>
            </a:r>
          </a:p>
          <a:p>
            <a:r>
              <a:rPr lang="en-US" dirty="0"/>
              <a:t>Bazaar (open source)</a:t>
            </a:r>
          </a:p>
          <a:p>
            <a:r>
              <a:rPr lang="en-US" dirty="0"/>
              <a:t>Organic bottom-up movement</a:t>
            </a:r>
          </a:p>
          <a:p>
            <a:r>
              <a:rPr lang="en-US" dirty="0"/>
              <a:t>Code always public over internet</a:t>
            </a:r>
          </a:p>
          <a:p>
            <a:endParaRPr lang="en-US" dirty="0"/>
          </a:p>
        </p:txBody>
      </p:sp>
    </p:spTree>
    <p:extLst>
      <p:ext uri="{BB962C8B-B14F-4D97-AF65-F5344CB8AC3E}">
        <p14:creationId xmlns:p14="http://schemas.microsoft.com/office/powerpoint/2010/main" val="233449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C76AD-FBE3-5D60-0C31-ACCC0B13F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0FA07-ABBB-77CD-BF9C-D74A8092393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F3C6993-F4C5-F22C-D9CE-E624573E8821}"/>
              </a:ext>
            </a:extLst>
          </p:cNvPr>
          <p:cNvSpPr>
            <a:spLocks noGrp="1"/>
          </p:cNvSpPr>
          <p:nvPr>
            <p:ph type="body" idx="1"/>
          </p:nvPr>
        </p:nvSpPr>
        <p:spPr/>
        <p:txBody>
          <a:bodyPr/>
          <a:lstStyle/>
          <a:p>
            <a:r>
              <a:rPr lang="en-US" dirty="0"/>
              <a:t>Elm – very cathedral</a:t>
            </a:r>
          </a:p>
          <a:p>
            <a:r>
              <a:rPr lang="en-US" dirty="0"/>
              <a:t>Python — translated to </a:t>
            </a:r>
          </a:p>
        </p:txBody>
      </p:sp>
    </p:spTree>
    <p:extLst>
      <p:ext uri="{BB962C8B-B14F-4D97-AF65-F5344CB8AC3E}">
        <p14:creationId xmlns:p14="http://schemas.microsoft.com/office/powerpoint/2010/main" val="3874068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Remember how the SQLite license had a *blessing* “May you do good not evil?” </a:t>
            </a:r>
          </a:p>
          <a:p>
            <a:r>
              <a:rPr lang="en-US" dirty="0"/>
              <a:t>Some people try to be a bit more outright, like: “You can not use this software for evil.” Here’s a clip from the guy that created JSON (and </a:t>
            </a:r>
            <a:r>
              <a:rPr lang="en-US" dirty="0" err="1"/>
              <a:t>JSLint</a:t>
            </a:r>
            <a:r>
              <a:rPr lang="en-US" dirty="0"/>
              <a:t>, a popular tool used by everyone to validate JSON)</a:t>
            </a:r>
          </a:p>
        </p:txBody>
      </p:sp>
    </p:spTree>
    <p:extLst>
      <p:ext uri="{BB962C8B-B14F-4D97-AF65-F5344CB8AC3E}">
        <p14:creationId xmlns:p14="http://schemas.microsoft.com/office/powerpoint/2010/main" val="285924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289954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rPr dirty="0"/>
              <a:t>Example: bank needs to have servers, bank might need to have </a:t>
            </a:r>
            <a:r>
              <a:rPr dirty="0" err="1"/>
              <a:t>linux</a:t>
            </a:r>
            <a:r>
              <a:rPr dirty="0"/>
              <a:t>. Does bank have staff to support and patch </a:t>
            </a:r>
            <a:r>
              <a:rPr dirty="0" err="1"/>
              <a:t>linux</a:t>
            </a:r>
            <a:r>
              <a:rPr dirty="0"/>
              <a:t>, or do they pay someone for a service contract? They pay Red Hat (recently purchased by IBM, about 20 years after that ad was made).</a:t>
            </a:r>
          </a:p>
          <a:p>
            <a:endParaRPr dirty="0"/>
          </a:p>
          <a:p>
            <a:r>
              <a:rPr dirty="0"/>
              <a:t>We all love and hate Java; we probably use IDEs from JetBrains ,who also is involved in the ongoing maintenance of java, and created the JVM-compatible language, </a:t>
            </a:r>
            <a:r>
              <a:rPr dirty="0" err="1"/>
              <a:t>kotlin</a:t>
            </a:r>
            <a:endParaRPr dirty="0"/>
          </a:p>
          <a:p>
            <a:endParaRPr dirty="0"/>
          </a:p>
          <a:p>
            <a:r>
              <a:rPr dirty="0"/>
              <a:t>Discussion: Are there other projects that you can think of that are open source, and not really what the company who created them does? How do those companies (in)directly profit from this?</a:t>
            </a:r>
          </a:p>
          <a:p>
            <a:pPr marL="220578" indent="-220578">
              <a:buSzPct val="100000"/>
              <a:buChar char="*"/>
            </a:pPr>
            <a:r>
              <a:rPr dirty="0"/>
              <a:t>React (Facebook is a social network, but created and maintains an app toolkit) - profits from apps that integrate with their network</a:t>
            </a:r>
          </a:p>
          <a:p>
            <a:pPr marL="220578" indent="-220578">
              <a:buSzPct val="100000"/>
              <a:buChar char="*"/>
            </a:pPr>
            <a:r>
              <a:rPr dirty="0"/>
              <a:t>Square, many other small-</a:t>
            </a:r>
            <a:r>
              <a:rPr dirty="0" err="1"/>
              <a:t>ish</a:t>
            </a:r>
            <a:r>
              <a:rPr dirty="0"/>
              <a:t> tech companies open source their dev tools and libraries - helps with recruiting?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4080603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EE12B05A-5BD9-DCC1-6194-34D5255BD799}"/>
              </a:ext>
            </a:extLst>
          </p:cNvPr>
          <p:cNvSpPr>
            <a:spLocks noGrp="1"/>
          </p:cNvSpPr>
          <p:nvPr>
            <p:ph type="dt" sz="half" idx="10"/>
          </p:nvPr>
        </p:nvSpPr>
        <p:spPr>
          <a:xfrm>
            <a:off x="838200" y="6356350"/>
            <a:ext cx="2743200" cy="365125"/>
          </a:xfrm>
        </p:spPr>
        <p:txBody>
          <a:bodyPr/>
          <a:lstStyle/>
          <a:p>
            <a:fld id="{5D2A64DE-480B-420F-9649-4F8E696E08E0}" type="datetime1">
              <a:rPr lang="en-US" smtClean="0"/>
              <a:t>6/13/25</a:t>
            </a:fld>
            <a:endParaRPr lang="en-US"/>
          </a:p>
        </p:txBody>
      </p:sp>
      <p:sp>
        <p:nvSpPr>
          <p:cNvPr id="13" name="Footer Placeholder 4">
            <a:extLst>
              <a:ext uri="{FF2B5EF4-FFF2-40B4-BE49-F238E27FC236}">
                <a16:creationId xmlns:a16="http://schemas.microsoft.com/office/drawing/2014/main" id="{F123B03A-4C67-473C-EC6E-D6B4462FCE6A}"/>
              </a:ext>
            </a:extLst>
          </p:cNvPr>
          <p:cNvSpPr>
            <a:spLocks noGrp="1"/>
          </p:cNvSpPr>
          <p:nvPr>
            <p:ph type="ftr" sz="quarter" idx="11"/>
          </p:nvPr>
        </p:nvSpPr>
        <p:spPr>
          <a:xfrm>
            <a:off x="4038600" y="6356350"/>
            <a:ext cx="4114800" cy="365125"/>
          </a:xfrm>
        </p:spPr>
        <p:txBody>
          <a:bodyPr/>
          <a:lstStyle/>
          <a:p>
            <a:endParaRPr lang="en-US"/>
          </a:p>
        </p:txBody>
      </p:sp>
      <p:sp>
        <p:nvSpPr>
          <p:cNvPr id="14" name="Slide Number Placeholder 5">
            <a:extLst>
              <a:ext uri="{FF2B5EF4-FFF2-40B4-BE49-F238E27FC236}">
                <a16:creationId xmlns:a16="http://schemas.microsoft.com/office/drawing/2014/main" id="{3B40CE31-E956-1292-6818-3E750BF30199}"/>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a:t>
            </a:fld>
            <a:endParaRPr lang="en-US"/>
          </a:p>
        </p:txBody>
      </p:sp>
      <p:sp>
        <p:nvSpPr>
          <p:cNvPr id="15" name="Title 1">
            <a:extLst>
              <a:ext uri="{FF2B5EF4-FFF2-40B4-BE49-F238E27FC236}">
                <a16:creationId xmlns:a16="http://schemas.microsoft.com/office/drawing/2014/main" id="{7B8FE0B0-4AAD-48FC-89AD-4EE058AC6EE8}"/>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dirty="0"/>
              <a:t>Click to edit Master title style</a:t>
            </a:r>
          </a:p>
        </p:txBody>
      </p:sp>
      <p:sp>
        <p:nvSpPr>
          <p:cNvPr id="16" name="Subtitle 2">
            <a:extLst>
              <a:ext uri="{FF2B5EF4-FFF2-40B4-BE49-F238E27FC236}">
                <a16:creationId xmlns:a16="http://schemas.microsoft.com/office/drawing/2014/main" id="{EE141331-0E85-C119-5FDF-DA8E4094DB04}"/>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7" name="Straight Connector 16">
            <a:extLst>
              <a:ext uri="{FF2B5EF4-FFF2-40B4-BE49-F238E27FC236}">
                <a16:creationId xmlns:a16="http://schemas.microsoft.com/office/drawing/2014/main" id="{BB510E88-9152-2D63-A0BC-D778E8633326}"/>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C173E69-7099-8521-BC3C-7AF2158EBF67}"/>
              </a:ext>
            </a:extLst>
          </p:cNvPr>
          <p:cNvSpPr/>
          <p:nvPr userDrawn="1"/>
        </p:nvSpPr>
        <p:spPr>
          <a:xfrm>
            <a:off x="539260" y="5630735"/>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34539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93D25CE-A679-D4CC-388B-DD8ED18FAE50}"/>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20" name="Content Placeholder 2">
            <a:extLst>
              <a:ext uri="{FF2B5EF4-FFF2-40B4-BE49-F238E27FC236}">
                <a16:creationId xmlns:a16="http://schemas.microsoft.com/office/drawing/2014/main" id="{7A461334-A651-026E-8A44-9AB00A3F0EA6}"/>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Date Placeholder 3">
            <a:extLst>
              <a:ext uri="{FF2B5EF4-FFF2-40B4-BE49-F238E27FC236}">
                <a16:creationId xmlns:a16="http://schemas.microsoft.com/office/drawing/2014/main" id="{E3DC1B7B-DF6F-F288-276A-0A55B8314918}"/>
              </a:ext>
            </a:extLst>
          </p:cNvPr>
          <p:cNvSpPr>
            <a:spLocks noGrp="1"/>
          </p:cNvSpPr>
          <p:nvPr>
            <p:ph type="dt" sz="half" idx="10"/>
          </p:nvPr>
        </p:nvSpPr>
        <p:spPr>
          <a:xfrm>
            <a:off x="838200" y="6356350"/>
            <a:ext cx="2743200" cy="365125"/>
          </a:xfrm>
        </p:spPr>
        <p:txBody>
          <a:bodyPr/>
          <a:lstStyle/>
          <a:p>
            <a:fld id="{07C7BFD4-467E-4EDE-93EA-052F5B39A4E5}" type="datetime1">
              <a:rPr lang="en-US" smtClean="0"/>
              <a:t>6/13/25</a:t>
            </a:fld>
            <a:endParaRPr lang="en-US"/>
          </a:p>
        </p:txBody>
      </p:sp>
      <p:sp>
        <p:nvSpPr>
          <p:cNvPr id="22" name="Footer Placeholder 4">
            <a:extLst>
              <a:ext uri="{FF2B5EF4-FFF2-40B4-BE49-F238E27FC236}">
                <a16:creationId xmlns:a16="http://schemas.microsoft.com/office/drawing/2014/main" id="{8FEAB368-F7DB-2AA8-7086-88A4627494AB}"/>
              </a:ext>
            </a:extLst>
          </p:cNvPr>
          <p:cNvSpPr>
            <a:spLocks noGrp="1"/>
          </p:cNvSpPr>
          <p:nvPr>
            <p:ph type="ftr" sz="quarter" idx="11"/>
          </p:nvPr>
        </p:nvSpPr>
        <p:spPr>
          <a:xfrm>
            <a:off x="4038600" y="6356350"/>
            <a:ext cx="4114800" cy="365125"/>
          </a:xfrm>
        </p:spPr>
        <p:txBody>
          <a:bodyPr/>
          <a:lstStyle/>
          <a:p>
            <a:endParaRPr lang="en-US"/>
          </a:p>
        </p:txBody>
      </p:sp>
      <p:sp>
        <p:nvSpPr>
          <p:cNvPr id="23" name="Slide Number Placeholder 5">
            <a:extLst>
              <a:ext uri="{FF2B5EF4-FFF2-40B4-BE49-F238E27FC236}">
                <a16:creationId xmlns:a16="http://schemas.microsoft.com/office/drawing/2014/main" id="{D30A2628-6301-1D59-F912-3E58A9AC4506}"/>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a:t>
            </a:fld>
            <a:endParaRPr lang="en-US"/>
          </a:p>
        </p:txBody>
      </p:sp>
      <p:cxnSp>
        <p:nvCxnSpPr>
          <p:cNvPr id="24" name="Straight Connector 23">
            <a:extLst>
              <a:ext uri="{FF2B5EF4-FFF2-40B4-BE49-F238E27FC236}">
                <a16:creationId xmlns:a16="http://schemas.microsoft.com/office/drawing/2014/main" id="{05FDA3AD-E587-BB0E-B889-17D8DD8DA50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31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F9752026-448B-424B-F5A1-0490905DC3B9}"/>
              </a:ext>
            </a:extLst>
          </p:cNvPr>
          <p:cNvSpPr>
            <a:spLocks noGrp="1"/>
          </p:cNvSpPr>
          <p:nvPr>
            <p:ph type="dt" sz="half" idx="10"/>
          </p:nvPr>
        </p:nvSpPr>
        <p:spPr>
          <a:xfrm>
            <a:off x="838200" y="6356350"/>
            <a:ext cx="2743200" cy="365125"/>
          </a:xfrm>
        </p:spPr>
        <p:txBody>
          <a:bodyPr/>
          <a:lstStyle/>
          <a:p>
            <a:fld id="{109E55A0-C911-4F03-82FC-7E5926047D46}" type="datetime1">
              <a:rPr lang="en-US" smtClean="0"/>
              <a:t>6/13/25</a:t>
            </a:fld>
            <a:endParaRPr lang="en-US"/>
          </a:p>
        </p:txBody>
      </p:sp>
      <p:sp>
        <p:nvSpPr>
          <p:cNvPr id="12" name="Footer Placeholder 3">
            <a:extLst>
              <a:ext uri="{FF2B5EF4-FFF2-40B4-BE49-F238E27FC236}">
                <a16:creationId xmlns:a16="http://schemas.microsoft.com/office/drawing/2014/main" id="{173951C7-6162-4BC1-4937-2659E5015415}"/>
              </a:ext>
            </a:extLst>
          </p:cNvPr>
          <p:cNvSpPr>
            <a:spLocks noGrp="1"/>
          </p:cNvSpPr>
          <p:nvPr>
            <p:ph type="ftr" sz="quarter" idx="11"/>
          </p:nvPr>
        </p:nvSpPr>
        <p:spPr>
          <a:xfrm>
            <a:off x="4038600" y="6356350"/>
            <a:ext cx="4114800" cy="365125"/>
          </a:xfrm>
        </p:spPr>
        <p:txBody>
          <a:bodyPr/>
          <a:lstStyle/>
          <a:p>
            <a:endParaRPr lang="en-US"/>
          </a:p>
        </p:txBody>
      </p:sp>
      <p:sp>
        <p:nvSpPr>
          <p:cNvPr id="13" name="Slide Number Placeholder 4">
            <a:extLst>
              <a:ext uri="{FF2B5EF4-FFF2-40B4-BE49-F238E27FC236}">
                <a16:creationId xmlns:a16="http://schemas.microsoft.com/office/drawing/2014/main" id="{3E7C8613-4729-99EF-BA18-80D11D9C1689}"/>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a:t>
            </a:fld>
            <a:endParaRPr lang="en-US"/>
          </a:p>
        </p:txBody>
      </p:sp>
      <p:sp>
        <p:nvSpPr>
          <p:cNvPr id="14" name="Title 1">
            <a:extLst>
              <a:ext uri="{FF2B5EF4-FFF2-40B4-BE49-F238E27FC236}">
                <a16:creationId xmlns:a16="http://schemas.microsoft.com/office/drawing/2014/main" id="{2FCA22D2-E4F1-EC02-F3C2-9CB47FCE56F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cxnSp>
        <p:nvCxnSpPr>
          <p:cNvPr id="15" name="Straight Connector 14">
            <a:extLst>
              <a:ext uri="{FF2B5EF4-FFF2-40B4-BE49-F238E27FC236}">
                <a16:creationId xmlns:a16="http://schemas.microsoft.com/office/drawing/2014/main" id="{5AEE6CDE-34B3-2BB7-BE6E-B392EA596B0C}"/>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49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D71D89EE-775B-8CDC-C751-64C5EC753C89}"/>
              </a:ext>
            </a:extLst>
          </p:cNvPr>
          <p:cNvSpPr>
            <a:spLocks noGrp="1"/>
          </p:cNvSpPr>
          <p:nvPr>
            <p:ph type="dt" sz="half" idx="10"/>
          </p:nvPr>
        </p:nvSpPr>
        <p:spPr>
          <a:xfrm>
            <a:off x="838200" y="6356350"/>
            <a:ext cx="2743200" cy="365125"/>
          </a:xfrm>
        </p:spPr>
        <p:txBody>
          <a:bodyPr/>
          <a:lstStyle/>
          <a:p>
            <a:fld id="{2B7B7EE0-7771-4CD5-9B2B-3550753A54A1}" type="datetime1">
              <a:rPr lang="en-US" smtClean="0"/>
              <a:t>6/13/25</a:t>
            </a:fld>
            <a:endParaRPr lang="en-US"/>
          </a:p>
        </p:txBody>
      </p:sp>
      <p:sp>
        <p:nvSpPr>
          <p:cNvPr id="10" name="Footer Placeholder 2">
            <a:extLst>
              <a:ext uri="{FF2B5EF4-FFF2-40B4-BE49-F238E27FC236}">
                <a16:creationId xmlns:a16="http://schemas.microsoft.com/office/drawing/2014/main" id="{FE549C4C-C4BB-ED1A-93F1-BB9D971E7EB7}"/>
              </a:ext>
            </a:extLst>
          </p:cNvPr>
          <p:cNvSpPr>
            <a:spLocks noGrp="1"/>
          </p:cNvSpPr>
          <p:nvPr>
            <p:ph type="ftr" sz="quarter" idx="11"/>
          </p:nvPr>
        </p:nvSpPr>
        <p:spPr>
          <a:xfrm>
            <a:off x="4038600" y="6356350"/>
            <a:ext cx="4114800" cy="365125"/>
          </a:xfrm>
        </p:spPr>
        <p:txBody>
          <a:bodyPr/>
          <a:lstStyle/>
          <a:p>
            <a:endParaRPr lang="en-US"/>
          </a:p>
        </p:txBody>
      </p:sp>
      <p:sp>
        <p:nvSpPr>
          <p:cNvPr id="11" name="Slide Number Placeholder 3">
            <a:extLst>
              <a:ext uri="{FF2B5EF4-FFF2-40B4-BE49-F238E27FC236}">
                <a16:creationId xmlns:a16="http://schemas.microsoft.com/office/drawing/2014/main" id="{DA6F911A-A445-531A-5F0E-7157E648CD2A}"/>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86039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6/13/25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1698750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nfluent.io/apache-kafka-vs-confluen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hCimLnIsDA?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79006-7566-2339-7DA6-405F002E1C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5630F2-DF74-D8A1-6441-26282A557C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9C8B2837-E469-F308-BFA8-5D58D9E4E3EE}"/>
              </a:ext>
            </a:extLst>
          </p:cNvPr>
          <p:cNvSpPr>
            <a:spLocks noGrp="1"/>
          </p:cNvSpPr>
          <p:nvPr>
            <p:ph type="ctrTitle"/>
          </p:nvPr>
        </p:nvSpPr>
        <p:spPr/>
        <p:txBody>
          <a:bodyPr/>
          <a:lstStyle/>
          <a:p>
            <a:r>
              <a:rPr lang="en-US" altLang="en-US" dirty="0">
                <a:sym typeface="Helvetica Neue" charset="0"/>
              </a:rPr>
              <a:t>CS 4530: Fundamentals of Software Engineering</a:t>
            </a:r>
            <a:br>
              <a:rPr lang="en-US" altLang="en-US" dirty="0">
                <a:sym typeface="Helvetica Neue" charset="0"/>
              </a:rPr>
            </a:br>
            <a:r>
              <a:rPr lang="en-US" altLang="en-US" dirty="0">
                <a:sym typeface="Helvetica Neue" charset="0"/>
              </a:rPr>
              <a:t>Module 6, Lesson 4</a:t>
            </a:r>
            <a:br>
              <a:rPr lang="en-US" altLang="en-US" dirty="0">
                <a:sym typeface="Helvetica Neue" charset="0"/>
              </a:rPr>
            </a:br>
            <a:r>
              <a:rPr lang="en-US" altLang="en-US" dirty="0">
                <a:sym typeface="Helvetica Neue" charset="0"/>
              </a:rPr>
              <a:t>Organizing Humans to Build Software</a:t>
            </a:r>
            <a:endParaRPr lang="en-US" dirty="0"/>
          </a:p>
        </p:txBody>
      </p:sp>
      <p:sp>
        <p:nvSpPr>
          <p:cNvPr id="4" name="Subtitle 3">
            <a:extLst>
              <a:ext uri="{FF2B5EF4-FFF2-40B4-BE49-F238E27FC236}">
                <a16:creationId xmlns:a16="http://schemas.microsoft.com/office/drawing/2014/main" id="{703ACB24-4841-8F1A-89E3-42BA9BC164D9}"/>
              </a:ext>
            </a:extLst>
          </p:cNvPr>
          <p:cNvSpPr>
            <a:spLocks noGrp="1"/>
          </p:cNvSpPr>
          <p:nvPr>
            <p:ph type="subTitle" idx="1"/>
          </p:nvPr>
        </p:nvSpPr>
        <p:spPr/>
        <p:txBody>
          <a:bodyPr/>
          <a:lstStyle/>
          <a:p>
            <a:r>
              <a:rPr lang="en-US" dirty="0"/>
              <a:t>Rob Simmons</a:t>
            </a:r>
          </a:p>
          <a:p>
            <a:r>
              <a:rPr lang="en-US" dirty="0"/>
              <a:t>Khoury College of Computer Sciences</a:t>
            </a:r>
          </a:p>
          <a:p>
            <a:endParaRPr lang="en-US" dirty="0"/>
          </a:p>
        </p:txBody>
      </p:sp>
    </p:spTree>
    <p:extLst>
      <p:ext uri="{BB962C8B-B14F-4D97-AF65-F5344CB8AC3E}">
        <p14:creationId xmlns:p14="http://schemas.microsoft.com/office/powerpoint/2010/main" val="122240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C8C6-363E-4B9E-661C-00DDFF8F2029}"/>
              </a:ext>
            </a:extLst>
          </p:cNvPr>
          <p:cNvSpPr>
            <a:spLocks noGrp="1"/>
          </p:cNvSpPr>
          <p:nvPr>
            <p:ph type="title"/>
          </p:nvPr>
        </p:nvSpPr>
        <p:spPr>
          <a:xfrm>
            <a:off x="838200" y="18255"/>
            <a:ext cx="10515600" cy="1325563"/>
          </a:xfrm>
        </p:spPr>
        <p:txBody>
          <a:bodyPr>
            <a:normAutofit/>
          </a:bodyPr>
          <a:lstStyle/>
          <a:p>
            <a:r>
              <a:rPr lang="en-US" dirty="0"/>
              <a:t>Monetize OSS by offering title insurance</a:t>
            </a:r>
          </a:p>
        </p:txBody>
      </p:sp>
      <p:sp>
        <p:nvSpPr>
          <p:cNvPr id="3" name="Text Placeholder 2">
            <a:extLst>
              <a:ext uri="{FF2B5EF4-FFF2-40B4-BE49-F238E27FC236}">
                <a16:creationId xmlns:a16="http://schemas.microsoft.com/office/drawing/2014/main" id="{CF8AC847-202E-3D7E-E6C2-DE6B77EAD293}"/>
              </a:ext>
            </a:extLst>
          </p:cNvPr>
          <p:cNvSpPr>
            <a:spLocks noGrp="1"/>
          </p:cNvSpPr>
          <p:nvPr>
            <p:ph idx="1"/>
          </p:nvPr>
        </p:nvSpPr>
        <p:spPr>
          <a:xfrm>
            <a:off x="838200" y="1500160"/>
            <a:ext cx="7887346" cy="4351338"/>
          </a:xfrm>
        </p:spPr>
        <p:txBody>
          <a:bodyPr>
            <a:normAutofit/>
          </a:bodyPr>
          <a:lstStyle/>
          <a:p>
            <a:r>
              <a:rPr lang="en-US" dirty="0"/>
              <a:t>SQLite is an extremely popular database library, in the public domain (copyright is waived)</a:t>
            </a:r>
          </a:p>
          <a:p>
            <a:r>
              <a:rPr lang="en-US" dirty="0"/>
              <a:t>To have legal proof that the code is in the public domain (traceable links from code to waivers of copyright), you pay money</a:t>
            </a:r>
          </a:p>
        </p:txBody>
      </p:sp>
      <p:pic>
        <p:nvPicPr>
          <p:cNvPr id="4" name="Picture 3">
            <a:extLst>
              <a:ext uri="{FF2B5EF4-FFF2-40B4-BE49-F238E27FC236}">
                <a16:creationId xmlns:a16="http://schemas.microsoft.com/office/drawing/2014/main" id="{C77E7314-EDCF-0514-5595-285F14C55E70}"/>
              </a:ext>
            </a:extLst>
          </p:cNvPr>
          <p:cNvPicPr>
            <a:picLocks noChangeAspect="1"/>
          </p:cNvPicPr>
          <p:nvPr/>
        </p:nvPicPr>
        <p:blipFill>
          <a:blip r:embed="rId3"/>
          <a:stretch>
            <a:fillRect/>
          </a:stretch>
        </p:blipFill>
        <p:spPr>
          <a:xfrm>
            <a:off x="8563519" y="3675856"/>
            <a:ext cx="2790281" cy="1232072"/>
          </a:xfrm>
          <a:prstGeom prst="rect">
            <a:avLst/>
          </a:prstGeom>
        </p:spPr>
      </p:pic>
    </p:spTree>
    <p:extLst>
      <p:ext uri="{BB962C8B-B14F-4D97-AF65-F5344CB8AC3E}">
        <p14:creationId xmlns:p14="http://schemas.microsoft.com/office/powerpoint/2010/main" val="414008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Model: “Open Core,” closed plugins"/>
          <p:cNvSpPr txBox="1">
            <a:spLocks noGrp="1"/>
          </p:cNvSpPr>
          <p:nvPr>
            <p:ph type="title"/>
          </p:nvPr>
        </p:nvSpPr>
        <p:spPr/>
        <p:txBody>
          <a:bodyPr>
            <a:normAutofit/>
          </a:bodyPr>
          <a:lstStyle/>
          <a:p>
            <a:r>
              <a:rPr lang="en-US" dirty="0"/>
              <a:t>Monetize OSS with “open core, closed plugins”</a:t>
            </a:r>
          </a:p>
        </p:txBody>
      </p:sp>
      <p:sp>
        <p:nvSpPr>
          <p:cNvPr id="167" name="Slide Subtitle"/>
          <p:cNvSpPr txBox="1">
            <a:spLocks noGrp="1"/>
          </p:cNvSpPr>
          <p:nvPr>
            <p:ph idx="1"/>
          </p:nvPr>
        </p:nvSpPr>
        <p:spPr/>
        <p:txBody>
          <a:bodyPr/>
          <a:lstStyle/>
          <a:p>
            <a:r>
              <a:rPr lang="en-US" dirty="0"/>
              <a:t>Model: core component of product is open source; plugins for a fee</a:t>
            </a:r>
          </a:p>
          <a:p>
            <a:r>
              <a:rPr lang="en-US" dirty="0"/>
              <a:t>Example: Apache Kafka, a distributed message broker (glue in event-based system)</a:t>
            </a:r>
          </a:p>
          <a:p>
            <a:pPr lvl="1"/>
            <a:r>
              <a:rPr lang="en-US" dirty="0"/>
              <a:t>Product is open source, maintained by </a:t>
            </a:r>
            <a:br>
              <a:rPr lang="en-US" dirty="0"/>
            </a:br>
            <a:r>
              <a:rPr lang="en-US" dirty="0"/>
              <a:t>Apache foundation, supported by a </a:t>
            </a:r>
            <a:br>
              <a:rPr lang="en-US" dirty="0"/>
            </a:br>
            <a:r>
              <a:rPr lang="en-US" dirty="0"/>
              <a:t>company</a:t>
            </a:r>
          </a:p>
          <a:p>
            <a:pPr lvl="1"/>
            <a:r>
              <a:rPr lang="en-US" dirty="0"/>
              <a:t>Confluent provides plugins to connect </a:t>
            </a:r>
            <a:br>
              <a:rPr lang="en-US" dirty="0"/>
            </a:br>
            <a:r>
              <a:rPr lang="en-US" dirty="0"/>
              <a:t>Kafka to different systems out-of-the-box</a:t>
            </a:r>
          </a:p>
        </p:txBody>
      </p:sp>
      <p:sp>
        <p:nvSpPr>
          <p:cNvPr id="168" name="Slide Number"/>
          <p:cNvSpPr txBox="1">
            <a:spLocks noGrp="1"/>
          </p:cNvSpPr>
          <p:nvPr>
            <p:ph type="sldNum" sz="quarter" idx="12"/>
          </p:nvPr>
        </p:nvSpPr>
        <p:spPr>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9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11</a:t>
            </a:fld>
            <a:endParaRPr kumimoji="0" sz="2400" b="0" i="0" u="none" strike="noStrike" kern="1200" cap="none" spc="0" normalizeH="0" baseline="0" noProof="0">
              <a:ln>
                <a:noFill/>
              </a:ln>
              <a:solidFill>
                <a:srgbClr val="888888"/>
              </a:solidFill>
              <a:effectLst/>
              <a:uLnTx/>
              <a:uFillTx/>
              <a:latin typeface="Calibri"/>
              <a:cs typeface="Calibri"/>
              <a:sym typeface="Calibri"/>
            </a:endParaRPr>
          </a:p>
        </p:txBody>
      </p:sp>
      <p:pic>
        <p:nvPicPr>
          <p:cNvPr id="169"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018548" y="3247120"/>
            <a:ext cx="5199199" cy="3195268"/>
          </a:xfrm>
          <a:prstGeom prst="rect">
            <a:avLst/>
          </a:prstGeom>
          <a:ln w="12700">
            <a:miter lim="400000"/>
          </a:ln>
        </p:spPr>
      </p:pic>
      <p:sp>
        <p:nvSpPr>
          <p:cNvPr id="170" name="[Screenshot: “Apache Kafka vs Confluent”]"/>
          <p:cNvSpPr txBox="1"/>
          <p:nvPr/>
        </p:nvSpPr>
        <p:spPr>
          <a:xfrm>
            <a:off x="7667877" y="6444014"/>
            <a:ext cx="2040623"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sz="900" b="0" i="0" u="none" strike="noStrike" kern="1200" cap="none" spc="0" normalizeH="0" baseline="0" noProof="0">
                <a:ln>
                  <a:noFill/>
                </a:ln>
                <a:solidFill>
                  <a:prstClr val="black"/>
                </a:solidFill>
                <a:effectLst/>
                <a:uLnTx/>
                <a:uFillTx/>
                <a:latin typeface="Calibri" panose="020F0502020204030204"/>
                <a:ea typeface="+mn-ea"/>
                <a:cs typeface="+mn-cs"/>
                <a:hlinkClick r:id="rId3"/>
              </a:rPr>
              <a:t>Screenshot: “Apache Kafka vs Confluent”</a:t>
            </a: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48BADD-28F5-9187-69AB-4D2A20BE3C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6C6BD3-992B-F14F-6688-0C6E1C52F113}"/>
              </a:ext>
            </a:extLst>
          </p:cNvPr>
          <p:cNvSpPr>
            <a:spLocks noGrp="1"/>
          </p:cNvSpPr>
          <p:nvPr>
            <p:ph type="title"/>
          </p:nvPr>
        </p:nvSpPr>
        <p:spPr/>
        <p:txBody>
          <a:bodyPr/>
          <a:lstStyle/>
          <a:p>
            <a:r>
              <a:rPr lang="en-US" dirty="0"/>
              <a:t>Find a “Benevolent” Sponsor</a:t>
            </a:r>
          </a:p>
        </p:txBody>
      </p:sp>
      <p:pic>
        <p:nvPicPr>
          <p:cNvPr id="5" name="Picture 4">
            <a:extLst>
              <a:ext uri="{FF2B5EF4-FFF2-40B4-BE49-F238E27FC236}">
                <a16:creationId xmlns:a16="http://schemas.microsoft.com/office/drawing/2014/main" id="{469A7F03-C54E-6C1D-8DD3-0C8CF7E386B9}"/>
              </a:ext>
            </a:extLst>
          </p:cNvPr>
          <p:cNvPicPr>
            <a:picLocks noChangeAspect="1"/>
          </p:cNvPicPr>
          <p:nvPr/>
        </p:nvPicPr>
        <p:blipFill>
          <a:blip r:embed="rId2"/>
          <a:stretch>
            <a:fillRect/>
          </a:stretch>
        </p:blipFill>
        <p:spPr>
          <a:xfrm>
            <a:off x="2767940" y="2075170"/>
            <a:ext cx="7772400" cy="2707659"/>
          </a:xfrm>
          <a:prstGeom prst="rect">
            <a:avLst/>
          </a:prstGeom>
        </p:spPr>
      </p:pic>
    </p:spTree>
    <p:extLst>
      <p:ext uri="{BB962C8B-B14F-4D97-AF65-F5344CB8AC3E}">
        <p14:creationId xmlns:p14="http://schemas.microsoft.com/office/powerpoint/2010/main" val="214948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9B3DAB-168C-ABA3-0786-B85C601508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041359-27DE-F505-AB63-0FEDDFD46E2F}"/>
              </a:ext>
            </a:extLst>
          </p:cNvPr>
          <p:cNvSpPr>
            <a:spLocks noGrp="1"/>
          </p:cNvSpPr>
          <p:nvPr>
            <p:ph type="title"/>
          </p:nvPr>
        </p:nvSpPr>
        <p:spPr/>
        <p:txBody>
          <a:bodyPr/>
          <a:lstStyle/>
          <a:p>
            <a:r>
              <a:rPr lang="en-US" dirty="0"/>
              <a:t>Find Lots of Benevolent Sponsors</a:t>
            </a:r>
          </a:p>
        </p:txBody>
      </p:sp>
      <p:pic>
        <p:nvPicPr>
          <p:cNvPr id="5" name="Picture 4">
            <a:extLst>
              <a:ext uri="{FF2B5EF4-FFF2-40B4-BE49-F238E27FC236}">
                <a16:creationId xmlns:a16="http://schemas.microsoft.com/office/drawing/2014/main" id="{6766AD27-2502-2557-E2EC-37131B33A4EC}"/>
              </a:ext>
            </a:extLst>
          </p:cNvPr>
          <p:cNvPicPr>
            <a:picLocks noChangeAspect="1"/>
          </p:cNvPicPr>
          <p:nvPr/>
        </p:nvPicPr>
        <p:blipFill>
          <a:blip r:embed="rId2"/>
          <a:stretch>
            <a:fillRect/>
          </a:stretch>
        </p:blipFill>
        <p:spPr>
          <a:xfrm>
            <a:off x="707572" y="1888177"/>
            <a:ext cx="5206323" cy="3514654"/>
          </a:xfrm>
          <a:prstGeom prst="rect">
            <a:avLst/>
          </a:prstGeom>
        </p:spPr>
      </p:pic>
      <p:pic>
        <p:nvPicPr>
          <p:cNvPr id="6" name="Picture 5">
            <a:extLst>
              <a:ext uri="{FF2B5EF4-FFF2-40B4-BE49-F238E27FC236}">
                <a16:creationId xmlns:a16="http://schemas.microsoft.com/office/drawing/2014/main" id="{1E3481BD-8B75-BB7F-7400-8410D39016BD}"/>
              </a:ext>
            </a:extLst>
          </p:cNvPr>
          <p:cNvPicPr>
            <a:picLocks noChangeAspect="1"/>
          </p:cNvPicPr>
          <p:nvPr/>
        </p:nvPicPr>
        <p:blipFill>
          <a:blip r:embed="rId3"/>
          <a:stretch>
            <a:fillRect/>
          </a:stretch>
        </p:blipFill>
        <p:spPr>
          <a:xfrm>
            <a:off x="6382461" y="2137557"/>
            <a:ext cx="5345412" cy="3686787"/>
          </a:xfrm>
          <a:prstGeom prst="rect">
            <a:avLst/>
          </a:prstGeom>
        </p:spPr>
      </p:pic>
    </p:spTree>
    <p:extLst>
      <p:ext uri="{BB962C8B-B14F-4D97-AF65-F5344CB8AC3E}">
        <p14:creationId xmlns:p14="http://schemas.microsoft.com/office/powerpoint/2010/main" val="160398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42E82-39A9-554A-1F5E-95759F6015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70E039A-BF95-72D4-A723-4AC41E2A8AF7}"/>
              </a:ext>
            </a:extLst>
          </p:cNvPr>
          <p:cNvSpPr>
            <a:spLocks noGrp="1"/>
          </p:cNvSpPr>
          <p:nvPr>
            <p:ph type="title"/>
          </p:nvPr>
        </p:nvSpPr>
        <p:spPr/>
        <p:txBody>
          <a:bodyPr/>
          <a:lstStyle/>
          <a:p>
            <a:r>
              <a:rPr lang="en-US" dirty="0"/>
              <a:t>Open-source development for hire</a:t>
            </a:r>
          </a:p>
        </p:txBody>
      </p:sp>
      <p:pic>
        <p:nvPicPr>
          <p:cNvPr id="11" name="Picture 10">
            <a:extLst>
              <a:ext uri="{FF2B5EF4-FFF2-40B4-BE49-F238E27FC236}">
                <a16:creationId xmlns:a16="http://schemas.microsoft.com/office/drawing/2014/main" id="{58F5F85D-D227-1A89-4873-17BAD8AE91FD}"/>
              </a:ext>
            </a:extLst>
          </p:cNvPr>
          <p:cNvPicPr>
            <a:picLocks noChangeAspect="1"/>
          </p:cNvPicPr>
          <p:nvPr/>
        </p:nvPicPr>
        <p:blipFill>
          <a:blip r:embed="rId2"/>
          <a:stretch>
            <a:fillRect/>
          </a:stretch>
        </p:blipFill>
        <p:spPr>
          <a:xfrm>
            <a:off x="1693223" y="1672325"/>
            <a:ext cx="4073709" cy="6858000"/>
          </a:xfrm>
          <a:prstGeom prst="rect">
            <a:avLst/>
          </a:prstGeom>
        </p:spPr>
      </p:pic>
    </p:spTree>
    <p:extLst>
      <p:ext uri="{BB962C8B-B14F-4D97-AF65-F5344CB8AC3E}">
        <p14:creationId xmlns:p14="http://schemas.microsoft.com/office/powerpoint/2010/main" val="1334115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0F18FB-8F1F-A786-693A-11F334D53C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2D8C51F-A194-12C3-26E1-1ADEA345C8BA}"/>
              </a:ext>
            </a:extLst>
          </p:cNvPr>
          <p:cNvSpPr>
            <a:spLocks noGrp="1"/>
          </p:cNvSpPr>
          <p:nvPr>
            <p:ph type="title"/>
          </p:nvPr>
        </p:nvSpPr>
        <p:spPr/>
        <p:txBody>
          <a:bodyPr/>
          <a:lstStyle/>
          <a:p>
            <a:r>
              <a:rPr lang="en-US" dirty="0"/>
              <a:t>How do we pay people to build other kinds of software?</a:t>
            </a:r>
          </a:p>
        </p:txBody>
      </p:sp>
      <p:pic>
        <p:nvPicPr>
          <p:cNvPr id="4" name="Picture 3">
            <a:extLst>
              <a:ext uri="{FF2B5EF4-FFF2-40B4-BE49-F238E27FC236}">
                <a16:creationId xmlns:a16="http://schemas.microsoft.com/office/drawing/2014/main" id="{FF6BAF93-1B2C-AE98-80BF-961949EEAAD5}"/>
              </a:ext>
            </a:extLst>
          </p:cNvPr>
          <p:cNvPicPr>
            <a:picLocks noChangeAspect="1"/>
          </p:cNvPicPr>
          <p:nvPr/>
        </p:nvPicPr>
        <p:blipFill>
          <a:blip r:embed="rId2"/>
          <a:stretch>
            <a:fillRect/>
          </a:stretch>
        </p:blipFill>
        <p:spPr>
          <a:xfrm>
            <a:off x="1687285" y="1990637"/>
            <a:ext cx="7772400" cy="3280488"/>
          </a:xfrm>
          <a:prstGeom prst="rect">
            <a:avLst/>
          </a:prstGeom>
        </p:spPr>
      </p:pic>
    </p:spTree>
    <p:extLst>
      <p:ext uri="{BB962C8B-B14F-4D97-AF65-F5344CB8AC3E}">
        <p14:creationId xmlns:p14="http://schemas.microsoft.com/office/powerpoint/2010/main" val="192884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3C58-A0FB-3B57-9356-94A847418D8A}"/>
              </a:ext>
            </a:extLst>
          </p:cNvPr>
          <p:cNvSpPr>
            <a:spLocks noGrp="1"/>
          </p:cNvSpPr>
          <p:nvPr>
            <p:ph type="title"/>
          </p:nvPr>
        </p:nvSpPr>
        <p:spPr>
          <a:xfrm>
            <a:off x="838200" y="18255"/>
            <a:ext cx="10515600" cy="1325563"/>
          </a:xfrm>
        </p:spPr>
        <p:txBody>
          <a:bodyPr>
            <a:normAutofit/>
          </a:bodyPr>
          <a:lstStyle/>
          <a:p>
            <a:r>
              <a:rPr lang="en-US" dirty="0"/>
              <a:t>Top-Down and Bottom-Up Organization</a:t>
            </a:r>
          </a:p>
        </p:txBody>
      </p:sp>
      <p:sp>
        <p:nvSpPr>
          <p:cNvPr id="5" name="Text Placeholder 4">
            <a:extLst>
              <a:ext uri="{FF2B5EF4-FFF2-40B4-BE49-F238E27FC236}">
                <a16:creationId xmlns:a16="http://schemas.microsoft.com/office/drawing/2014/main" id="{6B28B714-8382-92AC-23F3-3D5B3E748D1A}"/>
              </a:ext>
            </a:extLst>
          </p:cNvPr>
          <p:cNvSpPr>
            <a:spLocks noGrp="1"/>
          </p:cNvSpPr>
          <p:nvPr>
            <p:ph idx="1"/>
          </p:nvPr>
        </p:nvSpPr>
        <p:spPr>
          <a:xfrm>
            <a:off x="838200" y="1500188"/>
            <a:ext cx="5455722" cy="4351337"/>
          </a:xfrm>
        </p:spPr>
        <p:txBody>
          <a:bodyPr>
            <a:normAutofit/>
          </a:bodyPr>
          <a:lstStyle/>
          <a:p>
            <a:pPr marL="0" indent="0">
              <a:buNone/>
            </a:pPr>
            <a:r>
              <a:rPr lang="en-US" dirty="0"/>
              <a:t>Eric S Raymond’s 1997 essay compares software development methodologies as a “cathedral” or “bazaar”</a:t>
            </a:r>
          </a:p>
          <a:p>
            <a:r>
              <a:rPr lang="en-US" dirty="0"/>
              <a:t>Many “free software” projects are designed top-down</a:t>
            </a:r>
          </a:p>
          <a:p>
            <a:r>
              <a:rPr lang="en-US" dirty="0"/>
              <a:t>Prototypical “bazaar” example was Linux development, bottom-up and over the internet</a:t>
            </a:r>
          </a:p>
        </p:txBody>
      </p:sp>
      <p:pic>
        <p:nvPicPr>
          <p:cNvPr id="6" name="Image" descr="Image">
            <a:extLst>
              <a:ext uri="{FF2B5EF4-FFF2-40B4-BE49-F238E27FC236}">
                <a16:creationId xmlns:a16="http://schemas.microsoft.com/office/drawing/2014/main" id="{4F0A128D-0350-D3F1-2250-5FEE868F1C9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15200" y="1485735"/>
            <a:ext cx="4622822" cy="5245590"/>
          </a:xfrm>
          <a:prstGeom prst="rect">
            <a:avLst/>
          </a:prstGeom>
          <a:ln w="12700">
            <a:miter lim="400000"/>
          </a:ln>
        </p:spPr>
      </p:pic>
    </p:spTree>
    <p:extLst>
      <p:ext uri="{BB962C8B-B14F-4D97-AF65-F5344CB8AC3E}">
        <p14:creationId xmlns:p14="http://schemas.microsoft.com/office/powerpoint/2010/main" val="369117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C7CC6-5B4E-16C5-CE95-355166709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ABC4A-02C2-7781-EF54-F50CFE234EB5}"/>
              </a:ext>
            </a:extLst>
          </p:cNvPr>
          <p:cNvSpPr>
            <a:spLocks noGrp="1"/>
          </p:cNvSpPr>
          <p:nvPr>
            <p:ph type="title"/>
          </p:nvPr>
        </p:nvSpPr>
        <p:spPr/>
        <p:txBody>
          <a:bodyPr>
            <a:normAutofit/>
          </a:bodyPr>
          <a:lstStyle/>
          <a:p>
            <a:r>
              <a:rPr lang="en-US" dirty="0"/>
              <a:t>Top-Down and Bottom-Up Organization</a:t>
            </a:r>
          </a:p>
        </p:txBody>
      </p:sp>
      <p:sp>
        <p:nvSpPr>
          <p:cNvPr id="3" name="TextBox 2">
            <a:extLst>
              <a:ext uri="{FF2B5EF4-FFF2-40B4-BE49-F238E27FC236}">
                <a16:creationId xmlns:a16="http://schemas.microsoft.com/office/drawing/2014/main" id="{3E389F9F-37F3-54C0-04DB-1ABF8E58CDED}"/>
              </a:ext>
            </a:extLst>
          </p:cNvPr>
          <p:cNvSpPr txBox="1"/>
          <p:nvPr/>
        </p:nvSpPr>
        <p:spPr>
          <a:xfrm>
            <a:off x="1698171" y="73627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91434F1-051C-4AF8-7C74-CD806F74D464}"/>
              </a:ext>
            </a:extLst>
          </p:cNvPr>
          <p:cNvPicPr>
            <a:picLocks noChangeAspect="1"/>
          </p:cNvPicPr>
          <p:nvPr/>
        </p:nvPicPr>
        <p:blipFill>
          <a:blip r:embed="rId3"/>
          <a:stretch>
            <a:fillRect/>
          </a:stretch>
        </p:blipFill>
        <p:spPr>
          <a:xfrm>
            <a:off x="8407729" y="1729500"/>
            <a:ext cx="3459348" cy="910656"/>
          </a:xfrm>
          <a:prstGeom prst="rect">
            <a:avLst/>
          </a:prstGeom>
        </p:spPr>
      </p:pic>
      <p:pic>
        <p:nvPicPr>
          <p:cNvPr id="7" name="Picture 6">
            <a:extLst>
              <a:ext uri="{FF2B5EF4-FFF2-40B4-BE49-F238E27FC236}">
                <a16:creationId xmlns:a16="http://schemas.microsoft.com/office/drawing/2014/main" id="{086A5E67-F429-96EA-9C16-F2019B69B6A3}"/>
              </a:ext>
            </a:extLst>
          </p:cNvPr>
          <p:cNvPicPr>
            <a:picLocks noChangeAspect="1"/>
          </p:cNvPicPr>
          <p:nvPr/>
        </p:nvPicPr>
        <p:blipFill>
          <a:blip r:embed="rId4"/>
          <a:stretch>
            <a:fillRect/>
          </a:stretch>
        </p:blipFill>
        <p:spPr>
          <a:xfrm>
            <a:off x="479301" y="1729500"/>
            <a:ext cx="2431226" cy="2352799"/>
          </a:xfrm>
          <a:prstGeom prst="rect">
            <a:avLst/>
          </a:prstGeom>
        </p:spPr>
      </p:pic>
      <p:pic>
        <p:nvPicPr>
          <p:cNvPr id="8" name="Picture 7">
            <a:extLst>
              <a:ext uri="{FF2B5EF4-FFF2-40B4-BE49-F238E27FC236}">
                <a16:creationId xmlns:a16="http://schemas.microsoft.com/office/drawing/2014/main" id="{51BED2C4-AA14-26D6-EF99-FAF4C60F8911}"/>
              </a:ext>
            </a:extLst>
          </p:cNvPr>
          <p:cNvPicPr>
            <a:picLocks noChangeAspect="1"/>
          </p:cNvPicPr>
          <p:nvPr/>
        </p:nvPicPr>
        <p:blipFill>
          <a:blip r:embed="rId5"/>
          <a:stretch>
            <a:fillRect/>
          </a:stretch>
        </p:blipFill>
        <p:spPr>
          <a:xfrm>
            <a:off x="4216771" y="1894547"/>
            <a:ext cx="3276600" cy="1028700"/>
          </a:xfrm>
          <a:prstGeom prst="rect">
            <a:avLst/>
          </a:prstGeom>
        </p:spPr>
      </p:pic>
      <p:pic>
        <p:nvPicPr>
          <p:cNvPr id="9" name="Picture 8">
            <a:extLst>
              <a:ext uri="{FF2B5EF4-FFF2-40B4-BE49-F238E27FC236}">
                <a16:creationId xmlns:a16="http://schemas.microsoft.com/office/drawing/2014/main" id="{F9AB3556-5635-FF53-0BD1-94FC41F97D6D}"/>
              </a:ext>
            </a:extLst>
          </p:cNvPr>
          <p:cNvPicPr>
            <a:picLocks noChangeAspect="1"/>
          </p:cNvPicPr>
          <p:nvPr/>
        </p:nvPicPr>
        <p:blipFill>
          <a:blip r:embed="rId6"/>
          <a:stretch>
            <a:fillRect/>
          </a:stretch>
        </p:blipFill>
        <p:spPr>
          <a:xfrm>
            <a:off x="3017405" y="3206337"/>
            <a:ext cx="6540133" cy="3633407"/>
          </a:xfrm>
          <a:prstGeom prst="rect">
            <a:avLst/>
          </a:prstGeom>
        </p:spPr>
      </p:pic>
    </p:spTree>
    <p:extLst>
      <p:ext uri="{BB962C8B-B14F-4D97-AF65-F5344CB8AC3E}">
        <p14:creationId xmlns:p14="http://schemas.microsoft.com/office/powerpoint/2010/main" val="28998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uccessful Open Source Projects Have Strong Communities"/>
          <p:cNvSpPr txBox="1">
            <a:spLocks noGrp="1"/>
          </p:cNvSpPr>
          <p:nvPr>
            <p:ph type="title"/>
          </p:nvPr>
        </p:nvSpPr>
        <p:spPr>
          <a:xfrm>
            <a:off x="838200" y="18255"/>
            <a:ext cx="10515600" cy="1325563"/>
          </a:xfrm>
        </p:spPr>
        <p:txBody>
          <a:bodyPr>
            <a:normAutofit/>
          </a:bodyPr>
          <a:lstStyle/>
          <a:p>
            <a:r>
              <a:rPr lang="en-US" dirty="0"/>
              <a:t>Successful OSS have strong communities</a:t>
            </a:r>
          </a:p>
        </p:txBody>
      </p:sp>
      <p:sp>
        <p:nvSpPr>
          <p:cNvPr id="213" name="Slide Subtitle"/>
          <p:cNvSpPr txBox="1">
            <a:spLocks noGrp="1"/>
          </p:cNvSpPr>
          <p:nvPr>
            <p:ph idx="1"/>
          </p:nvPr>
        </p:nvSpPr>
        <p:spPr>
          <a:xfrm>
            <a:off x="838200" y="1500160"/>
            <a:ext cx="7887346" cy="4351338"/>
          </a:xfrm>
        </p:spPr>
        <p:txBody>
          <a:bodyPr>
            <a:normAutofit/>
          </a:bodyPr>
          <a:lstStyle/>
          <a:p>
            <a:r>
              <a:rPr lang="en-US" dirty="0"/>
              <a:t>OS projects thrive when community surrounding them contributes to push the project forward</a:t>
            </a:r>
          </a:p>
          <a:p>
            <a:r>
              <a:rPr lang="en-US" dirty="0"/>
              <a:t>Communities form around collective ownership (even if it’s only perceived)</a:t>
            </a:r>
          </a:p>
          <a:p>
            <a:r>
              <a:rPr lang="en-US" dirty="0"/>
              <a:t>Contributors bring more than code: also documentation, support, and outreach</a:t>
            </a:r>
          </a:p>
          <a:p>
            <a:r>
              <a:rPr lang="en-US" dirty="0"/>
              <a:t>Community/ownership models:</a:t>
            </a:r>
          </a:p>
          <a:p>
            <a:pPr lvl="1"/>
            <a:r>
              <a:rPr lang="en-US" dirty="0"/>
              <a:t>Corporate owner, community outreach/involvement (MySQL, MongoDB)</a:t>
            </a:r>
          </a:p>
          <a:p>
            <a:pPr lvl="1"/>
            <a:r>
              <a:rPr lang="en-US" dirty="0"/>
              <a:t>Foundation owner, corporate sponsors (GNU, Linux)</a:t>
            </a:r>
          </a:p>
        </p:txBody>
      </p:sp>
      <p:sp>
        <p:nvSpPr>
          <p:cNvPr id="214" name="Slide Number"/>
          <p:cNvSpPr txBox="1">
            <a:spLocks noGrp="1"/>
          </p:cNvSpPr>
          <p:nvPr>
            <p:ph type="sldNum" sz="quarter" idx="4294967295"/>
          </p:nvPr>
        </p:nvSpPr>
        <p:spPr>
          <a:xfrm>
            <a:off x="11687175" y="12836525"/>
            <a:ext cx="504825" cy="48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9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4</a:t>
            </a:fld>
            <a:endParaRPr kumimoji="0" sz="2400" b="0" i="0" u="none" strike="noStrike" kern="120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BCB5-FAF3-1954-2CA7-33B875065464}"/>
              </a:ext>
            </a:extLst>
          </p:cNvPr>
          <p:cNvSpPr>
            <a:spLocks noGrp="1"/>
          </p:cNvSpPr>
          <p:nvPr>
            <p:ph type="title"/>
          </p:nvPr>
        </p:nvSpPr>
        <p:spPr>
          <a:xfrm>
            <a:off x="838200" y="18255"/>
            <a:ext cx="10515600" cy="1325563"/>
          </a:xfrm>
        </p:spPr>
        <p:txBody>
          <a:bodyPr>
            <a:normAutofit/>
          </a:bodyPr>
          <a:lstStyle/>
          <a:p>
            <a:r>
              <a:rPr lang="en-US" dirty="0"/>
              <a:t>Other philosophies are expressed in some licenses</a:t>
            </a:r>
          </a:p>
        </p:txBody>
      </p:sp>
      <p:sp>
        <p:nvSpPr>
          <p:cNvPr id="5" name="Content Placeholder 4">
            <a:extLst>
              <a:ext uri="{FF2B5EF4-FFF2-40B4-BE49-F238E27FC236}">
                <a16:creationId xmlns:a16="http://schemas.microsoft.com/office/drawing/2014/main" id="{44B7CF66-A7AD-0C4B-CD33-235F9FB869F3}"/>
              </a:ext>
            </a:extLst>
          </p:cNvPr>
          <p:cNvSpPr>
            <a:spLocks noGrp="1"/>
          </p:cNvSpPr>
          <p:nvPr>
            <p:ph idx="1"/>
          </p:nvPr>
        </p:nvSpPr>
        <p:spPr/>
        <p:txBody>
          <a:bodyPr/>
          <a:lstStyle/>
          <a:p>
            <a:endParaRPr lang="en-US"/>
          </a:p>
        </p:txBody>
      </p:sp>
      <p:pic>
        <p:nvPicPr>
          <p:cNvPr id="6" name="Online Media 5" descr="Using JSLint For Evil">
            <a:hlinkClick r:id="" action="ppaction://media"/>
            <a:extLst>
              <a:ext uri="{FF2B5EF4-FFF2-40B4-BE49-F238E27FC236}">
                <a16:creationId xmlns:a16="http://schemas.microsoft.com/office/drawing/2014/main" id="{16982C97-6CCF-F01A-0680-BEE46FB25900}"/>
              </a:ext>
            </a:extLst>
          </p:cNvPr>
          <p:cNvPicPr>
            <a:picLocks noRot="1" noChangeAspect="1"/>
          </p:cNvPicPr>
          <p:nvPr>
            <a:videoFile r:link="rId1"/>
          </p:nvPr>
        </p:nvPicPr>
        <p:blipFill>
          <a:blip r:embed="rId4"/>
          <a:stretch>
            <a:fillRect/>
          </a:stretch>
        </p:blipFill>
        <p:spPr>
          <a:xfrm>
            <a:off x="1457031" y="1042936"/>
            <a:ext cx="9453605" cy="5341287"/>
          </a:xfrm>
          <a:prstGeom prst="rect">
            <a:avLst/>
          </a:prstGeom>
        </p:spPr>
      </p:pic>
    </p:spTree>
    <p:extLst>
      <p:ext uri="{BB962C8B-B14F-4D97-AF65-F5344CB8AC3E}">
        <p14:creationId xmlns:p14="http://schemas.microsoft.com/office/powerpoint/2010/main" val="29370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BCB5-FAF3-1954-2CA7-33B875065464}"/>
              </a:ext>
            </a:extLst>
          </p:cNvPr>
          <p:cNvSpPr>
            <a:spLocks noGrp="1"/>
          </p:cNvSpPr>
          <p:nvPr>
            <p:ph type="title"/>
          </p:nvPr>
        </p:nvSpPr>
        <p:spPr>
          <a:xfrm>
            <a:off x="838200" y="18255"/>
            <a:ext cx="10515600" cy="1325563"/>
          </a:xfrm>
        </p:spPr>
        <p:txBody>
          <a:bodyPr>
            <a:normAutofit/>
          </a:bodyPr>
          <a:lstStyle/>
          <a:p>
            <a:r>
              <a:rPr lang="en-US" dirty="0"/>
              <a:t>OSS and </a:t>
            </a:r>
            <a:r>
              <a:rPr lang="en-US" dirty="0" err="1"/>
              <a:t>JSLint</a:t>
            </a:r>
            <a:r>
              <a:rPr lang="en-US" dirty="0"/>
              <a:t> </a:t>
            </a:r>
            <a:r>
              <a:rPr lang="en-US" dirty="0">
                <a:sym typeface="Wingdings" panose="05000000000000000000" pitchFamily="2" charset="2"/>
              </a:rPr>
              <a:t> </a:t>
            </a:r>
            <a:r>
              <a:rPr lang="en-US" dirty="0" err="1">
                <a:sym typeface="Wingdings" panose="05000000000000000000" pitchFamily="2" charset="2"/>
              </a:rPr>
              <a:t>ESLint</a:t>
            </a:r>
            <a:endParaRPr lang="en-US" dirty="0"/>
          </a:p>
        </p:txBody>
      </p:sp>
      <p:sp>
        <p:nvSpPr>
          <p:cNvPr id="3" name="Text Placeholder 2">
            <a:extLst>
              <a:ext uri="{FF2B5EF4-FFF2-40B4-BE49-F238E27FC236}">
                <a16:creationId xmlns:a16="http://schemas.microsoft.com/office/drawing/2014/main" id="{DAD80331-48C6-0FF7-8939-1F9A78064231}"/>
              </a:ext>
            </a:extLst>
          </p:cNvPr>
          <p:cNvSpPr>
            <a:spLocks noGrp="1"/>
          </p:cNvSpPr>
          <p:nvPr>
            <p:ph idx="1"/>
          </p:nvPr>
        </p:nvSpPr>
        <p:spPr>
          <a:xfrm>
            <a:off x="838200" y="1500160"/>
            <a:ext cx="7887346" cy="4351338"/>
          </a:xfrm>
        </p:spPr>
        <p:txBody>
          <a:bodyPr>
            <a:normAutofit fontScale="85000" lnSpcReduction="20000"/>
          </a:bodyPr>
          <a:lstStyle/>
          <a:p>
            <a:r>
              <a:rPr lang="en-US" dirty="0" err="1"/>
              <a:t>JSLint</a:t>
            </a:r>
            <a:r>
              <a:rPr lang="en-US" dirty="0"/>
              <a:t> was written by Douglas Crockford for checking if JavaScript source code complies with coding rules (2002)</a:t>
            </a:r>
          </a:p>
          <a:p>
            <a:pPr lvl="1"/>
            <a:r>
              <a:rPr lang="en-US" dirty="0"/>
              <a:t>Original License: MIT with modification</a:t>
            </a:r>
          </a:p>
          <a:p>
            <a:pPr lvl="1"/>
            <a:r>
              <a:rPr lang="en-US" dirty="0"/>
              <a:t>Changed to FSF / OSI approved “</a:t>
            </a:r>
            <a:r>
              <a:rPr lang="en-US" dirty="0" err="1"/>
              <a:t>Unlicense</a:t>
            </a:r>
            <a:r>
              <a:rPr lang="en-US" dirty="0"/>
              <a:t>” license (public domain) – 2021</a:t>
            </a:r>
          </a:p>
          <a:p>
            <a:r>
              <a:rPr lang="en-US" dirty="0"/>
              <a:t>Anton Kovalyov forked it to create </a:t>
            </a:r>
            <a:r>
              <a:rPr lang="en-US" dirty="0" err="1"/>
              <a:t>JSHint</a:t>
            </a:r>
            <a:r>
              <a:rPr lang="en-US" dirty="0"/>
              <a:t> (2011)</a:t>
            </a:r>
          </a:p>
          <a:p>
            <a:r>
              <a:rPr lang="en-US" dirty="0"/>
              <a:t>Nicholas C. Zakas created </a:t>
            </a:r>
            <a:r>
              <a:rPr lang="en-US" dirty="0" err="1"/>
              <a:t>ESLint</a:t>
            </a:r>
            <a:r>
              <a:rPr lang="en-US" dirty="0"/>
              <a:t> (2013), where all rules are configurable, and additional rules can be defined or loaded at run-time (Zakas worked on </a:t>
            </a:r>
            <a:r>
              <a:rPr lang="en-US" dirty="0" err="1"/>
              <a:t>JSHint</a:t>
            </a:r>
            <a:r>
              <a:rPr lang="en-US" dirty="0"/>
              <a:t> project)</a:t>
            </a:r>
          </a:p>
          <a:p>
            <a:r>
              <a:rPr lang="en-US" dirty="0"/>
              <a:t>Palantir developed </a:t>
            </a:r>
            <a:r>
              <a:rPr lang="en-US" dirty="0" err="1"/>
              <a:t>TSLint</a:t>
            </a:r>
            <a:r>
              <a:rPr lang="en-US" dirty="0"/>
              <a:t> (2013) which was later deprecated</a:t>
            </a:r>
          </a:p>
          <a:p>
            <a:r>
              <a:rPr lang="en-US" dirty="0"/>
              <a:t>Marat Dulin created JSCS (2014). In 2016, the JSCS Team joined the </a:t>
            </a:r>
            <a:r>
              <a:rPr lang="en-US" dirty="0" err="1"/>
              <a:t>ESLint</a:t>
            </a:r>
            <a:r>
              <a:rPr lang="en-US" dirty="0"/>
              <a:t> project and has since discontinued maintenance of the JSCS tool.</a:t>
            </a:r>
          </a:p>
          <a:p>
            <a:r>
              <a:rPr lang="en-US" dirty="0"/>
              <a:t>OSS development methodology lives on …</a:t>
            </a:r>
          </a:p>
        </p:txBody>
      </p:sp>
    </p:spTree>
    <p:extLst>
      <p:ext uri="{BB962C8B-B14F-4D97-AF65-F5344CB8AC3E}">
        <p14:creationId xmlns:p14="http://schemas.microsoft.com/office/powerpoint/2010/main" val="414460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7BB4-7B7D-72A5-948C-E0F0AA0992AA}"/>
              </a:ext>
            </a:extLst>
          </p:cNvPr>
          <p:cNvSpPr>
            <a:spLocks noGrp="1"/>
          </p:cNvSpPr>
          <p:nvPr>
            <p:ph type="title"/>
          </p:nvPr>
        </p:nvSpPr>
        <p:spPr/>
        <p:txBody>
          <a:bodyPr/>
          <a:lstStyle/>
          <a:p>
            <a:r>
              <a:rPr lang="en-US" dirty="0"/>
              <a:t>Open Source Software Creates Value</a:t>
            </a:r>
          </a:p>
        </p:txBody>
      </p:sp>
      <p:sp>
        <p:nvSpPr>
          <p:cNvPr id="3" name="Content Placeholder 2">
            <a:extLst>
              <a:ext uri="{FF2B5EF4-FFF2-40B4-BE49-F238E27FC236}">
                <a16:creationId xmlns:a16="http://schemas.microsoft.com/office/drawing/2014/main" id="{1B4BF173-9B95-CBA1-F9D8-74771702C505}"/>
              </a:ext>
            </a:extLst>
          </p:cNvPr>
          <p:cNvSpPr>
            <a:spLocks noGrp="1"/>
          </p:cNvSpPr>
          <p:nvPr>
            <p:ph idx="1"/>
          </p:nvPr>
        </p:nvSpPr>
        <p:spPr/>
        <p:txBody>
          <a:bodyPr/>
          <a:lstStyle/>
          <a:p>
            <a:r>
              <a:rPr lang="en-US" dirty="0"/>
              <a:t>…who gets to profit off of that value?</a:t>
            </a:r>
          </a:p>
          <a:p>
            <a:r>
              <a:rPr lang="en-US" dirty="0"/>
              <a:t>…how does everyone else live?</a:t>
            </a:r>
          </a:p>
        </p:txBody>
      </p:sp>
      <p:sp>
        <p:nvSpPr>
          <p:cNvPr id="4" name="Slide Number Placeholder 3">
            <a:extLst>
              <a:ext uri="{FF2B5EF4-FFF2-40B4-BE49-F238E27FC236}">
                <a16:creationId xmlns:a16="http://schemas.microsoft.com/office/drawing/2014/main" id="{3666ADE8-7535-AFE5-B2A5-9CFD08B1FB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age" descr="Image">
            <a:extLst>
              <a:ext uri="{FF2B5EF4-FFF2-40B4-BE49-F238E27FC236}">
                <a16:creationId xmlns:a16="http://schemas.microsoft.com/office/drawing/2014/main" id="{EC208B32-3FE1-35F6-0296-AE2A4F20C885}"/>
              </a:ext>
            </a:extLst>
          </p:cNvPr>
          <p:cNvPicPr>
            <a:picLocks noChangeAspect="1"/>
          </p:cNvPicPr>
          <p:nvPr/>
        </p:nvPicPr>
        <p:blipFill>
          <a:blip r:embed="rId2"/>
          <a:stretch>
            <a:fillRect/>
          </a:stretch>
        </p:blipFill>
        <p:spPr>
          <a:xfrm>
            <a:off x="6879859" y="1624358"/>
            <a:ext cx="3807933" cy="4836570"/>
          </a:xfrm>
          <a:prstGeom prst="rect">
            <a:avLst/>
          </a:prstGeom>
          <a:ln w="12700">
            <a:miter lim="400000"/>
          </a:ln>
        </p:spPr>
      </p:pic>
    </p:spTree>
    <p:extLst>
      <p:ext uri="{BB962C8B-B14F-4D97-AF65-F5344CB8AC3E}">
        <p14:creationId xmlns:p14="http://schemas.microsoft.com/office/powerpoint/2010/main" val="301519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Model: Open Source as a Utility"/>
          <p:cNvSpPr txBox="1">
            <a:spLocks noGrp="1"/>
          </p:cNvSpPr>
          <p:nvPr>
            <p:ph type="title"/>
          </p:nvPr>
        </p:nvSpPr>
        <p:spPr>
          <a:xfrm>
            <a:off x="838200" y="18255"/>
            <a:ext cx="10515600" cy="1325563"/>
          </a:xfrm>
        </p:spPr>
        <p:txBody>
          <a:bodyPr>
            <a:normAutofit/>
          </a:bodyPr>
          <a:lstStyle/>
          <a:p>
            <a:r>
              <a:rPr lang="en-US" dirty="0"/>
              <a:t>“Open Source as a Utility” is a common model</a:t>
            </a:r>
          </a:p>
        </p:txBody>
      </p:sp>
      <p:sp>
        <p:nvSpPr>
          <p:cNvPr id="173" name="Slide Subtitle"/>
          <p:cNvSpPr txBox="1">
            <a:spLocks noGrp="1"/>
          </p:cNvSpPr>
          <p:nvPr>
            <p:ph idx="1"/>
          </p:nvPr>
        </p:nvSpPr>
        <p:spPr>
          <a:xfrm>
            <a:off x="838200" y="1500160"/>
            <a:ext cx="7887346" cy="4351338"/>
          </a:xfrm>
        </p:spPr>
        <p:txBody>
          <a:bodyPr/>
          <a:lstStyle/>
          <a:p>
            <a:r>
              <a:rPr lang="en-US" dirty="0"/>
              <a:t>The largest, most successful open source projects implement utility infrastructure:</a:t>
            </a:r>
          </a:p>
          <a:p>
            <a:pPr lvl="1"/>
            <a:r>
              <a:rPr lang="en-US" dirty="0"/>
              <a:t>Operating systems, web servers, logging libraries, programming languages</a:t>
            </a:r>
          </a:p>
          <a:p>
            <a:pPr lvl="1"/>
            <a:r>
              <a:rPr lang="en-US" dirty="0"/>
              <a:t>Business model: build and sell products and services using those utilities, contribute improvements back to the ecosystem</a:t>
            </a:r>
          </a:p>
          <a:p>
            <a:pPr lvl="2"/>
            <a:r>
              <a:rPr lang="en-US" dirty="0"/>
              <a:t>Linux, Kubernetes, React, etc.</a:t>
            </a:r>
          </a:p>
          <a:p>
            <a:pPr lvl="1"/>
            <a:r>
              <a:rPr lang="en-US" dirty="0"/>
              <a:t>Many companies provide specialized distributions of these open source infrastructure and specialized tools to improve them; support upstream project</a:t>
            </a:r>
          </a:p>
        </p:txBody>
      </p:sp>
      <p:sp>
        <p:nvSpPr>
          <p:cNvPr id="174" name="Slide Number"/>
          <p:cNvSpPr txBox="1">
            <a:spLocks noGrp="1"/>
          </p:cNvSpPr>
          <p:nvPr>
            <p:ph type="sldNum" sz="quarter" idx="4294967295"/>
          </p:nvPr>
        </p:nvSpPr>
        <p:spPr>
          <a:xfrm>
            <a:off x="11687175" y="12836525"/>
            <a:ext cx="504825" cy="482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9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24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8</a:t>
            </a:fld>
            <a:endParaRPr kumimoji="0" sz="2400" b="0" i="0" u="none" strike="noStrike" kern="1200" cap="none" spc="0" normalizeH="0" baseline="0" noProof="0">
              <a:ln>
                <a:noFill/>
              </a:ln>
              <a:solidFill>
                <a:srgbClr val="888888"/>
              </a:solidFill>
              <a:effectLst/>
              <a:uLnTx/>
              <a:uFillTx/>
              <a:latin typeface="Calibri"/>
              <a:cs typeface="Calibri"/>
              <a:sym typeface="Calibri"/>
            </a:endParaRPr>
          </a:p>
        </p:txBody>
      </p:sp>
      <p:pic>
        <p:nvPicPr>
          <p:cNvPr id="175"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340" y="5580645"/>
            <a:ext cx="4936371" cy="1167248"/>
          </a:xfrm>
          <a:prstGeom prst="rect">
            <a:avLst/>
          </a:prstGeom>
          <a:ln w="12700">
            <a:miter lim="400000"/>
          </a:ln>
        </p:spPr>
      </p:pic>
      <p:pic>
        <p:nvPicPr>
          <p:cNvPr id="176"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8936" y="3356525"/>
            <a:ext cx="2468239" cy="2468239"/>
          </a:xfrm>
          <a:prstGeom prst="rect">
            <a:avLst/>
          </a:prstGeom>
          <a:ln w="12700">
            <a:miter lim="400000"/>
          </a:ln>
        </p:spPr>
      </p:pic>
      <p:pic>
        <p:nvPicPr>
          <p:cNvPr id="4" name="Picture 3">
            <a:extLst>
              <a:ext uri="{FF2B5EF4-FFF2-40B4-BE49-F238E27FC236}">
                <a16:creationId xmlns:a16="http://schemas.microsoft.com/office/drawing/2014/main" id="{2308290F-05F4-8469-4E10-0F1E43F8F917}"/>
              </a:ext>
            </a:extLst>
          </p:cNvPr>
          <p:cNvPicPr>
            <a:picLocks noChangeAspect="1"/>
          </p:cNvPicPr>
          <p:nvPr/>
        </p:nvPicPr>
        <p:blipFill>
          <a:blip r:embed="rId5"/>
          <a:stretch>
            <a:fillRect/>
          </a:stretch>
        </p:blipFill>
        <p:spPr>
          <a:xfrm>
            <a:off x="6259606" y="5801055"/>
            <a:ext cx="5854700" cy="876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B6F7-449E-45D8-DF3A-A02B31A1CFED}"/>
              </a:ext>
            </a:extLst>
          </p:cNvPr>
          <p:cNvSpPr>
            <a:spLocks noGrp="1"/>
          </p:cNvSpPr>
          <p:nvPr>
            <p:ph type="title"/>
          </p:nvPr>
        </p:nvSpPr>
        <p:spPr/>
        <p:txBody>
          <a:bodyPr/>
          <a:lstStyle/>
          <a:p>
            <a:r>
              <a:rPr lang="en-US" dirty="0"/>
              <a:t>Cloud services make this easier… and harder</a:t>
            </a:r>
          </a:p>
        </p:txBody>
      </p:sp>
      <p:sp>
        <p:nvSpPr>
          <p:cNvPr id="5" name="Content Placeholder 4">
            <a:extLst>
              <a:ext uri="{FF2B5EF4-FFF2-40B4-BE49-F238E27FC236}">
                <a16:creationId xmlns:a16="http://schemas.microsoft.com/office/drawing/2014/main" id="{34BE68FA-7191-D696-075B-AD6BF7EF5F54}"/>
              </a:ext>
            </a:extLst>
          </p:cNvPr>
          <p:cNvSpPr>
            <a:spLocks noGrp="1"/>
          </p:cNvSpPr>
          <p:nvPr>
            <p:ph idx="1"/>
          </p:nvPr>
        </p:nvSpPr>
        <p:spPr>
          <a:xfrm>
            <a:off x="838200" y="1500160"/>
            <a:ext cx="4375068" cy="4351338"/>
          </a:xfrm>
        </p:spPr>
        <p:txBody>
          <a:bodyPr/>
          <a:lstStyle/>
          <a:p>
            <a:r>
              <a:rPr lang="en-US" dirty="0"/>
              <a:t>Many companies offer PaaS/SaaS hosted versions of their OS offerings to pay for continued development.</a:t>
            </a:r>
          </a:p>
          <a:p>
            <a:r>
              <a:rPr lang="en-US" dirty="0"/>
              <a:t>But AWS can easily undersell those people… but long-term is reliant on them!</a:t>
            </a:r>
          </a:p>
        </p:txBody>
      </p:sp>
      <p:sp>
        <p:nvSpPr>
          <p:cNvPr id="4" name="Slide Number Placeholder 3">
            <a:extLst>
              <a:ext uri="{FF2B5EF4-FFF2-40B4-BE49-F238E27FC236}">
                <a16:creationId xmlns:a16="http://schemas.microsoft.com/office/drawing/2014/main" id="{B2D11369-2582-1820-2057-92F13CCD3D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909ED08-1DEB-E7FC-B0AD-2E5A4EF7F22B}"/>
              </a:ext>
            </a:extLst>
          </p:cNvPr>
          <p:cNvSpPr txBox="1"/>
          <p:nvPr/>
        </p:nvSpPr>
        <p:spPr>
          <a:xfrm>
            <a:off x="9951522" y="5415148"/>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5CB8A35-508B-5C14-F3D3-BFE3A23C9C5E}"/>
              </a:ext>
            </a:extLst>
          </p:cNvPr>
          <p:cNvPicPr>
            <a:picLocks noChangeAspect="1"/>
          </p:cNvPicPr>
          <p:nvPr/>
        </p:nvPicPr>
        <p:blipFill>
          <a:blip r:embed="rId2"/>
          <a:stretch>
            <a:fillRect/>
          </a:stretch>
        </p:blipFill>
        <p:spPr>
          <a:xfrm>
            <a:off x="5424277" y="1592011"/>
            <a:ext cx="6372646" cy="4946901"/>
          </a:xfrm>
          <a:prstGeom prst="rect">
            <a:avLst/>
          </a:prstGeom>
        </p:spPr>
      </p:pic>
    </p:spTree>
    <p:extLst>
      <p:ext uri="{BB962C8B-B14F-4D97-AF65-F5344CB8AC3E}">
        <p14:creationId xmlns:p14="http://schemas.microsoft.com/office/powerpoint/2010/main" val="13933392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885</Words>
  <Application>Microsoft Macintosh PowerPoint</Application>
  <PresentationFormat>Widescreen</PresentationFormat>
  <Paragraphs>78</Paragraphs>
  <Slides>15</Slides>
  <Notes>7</Notes>
  <HiddenSlides>2</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Helvetica Neue</vt:lpstr>
      <vt:lpstr>Verdana</vt:lpstr>
      <vt:lpstr>Wingdings</vt:lpstr>
      <vt:lpstr>1_Office Theme</vt:lpstr>
      <vt:lpstr>CS 4530: Fundamentals of Software Engineering Module 6, Lesson 4 Organizing Humans to Build Software</vt:lpstr>
      <vt:lpstr>Top-Down and Bottom-Up Organization</vt:lpstr>
      <vt:lpstr>Top-Down and Bottom-Up Organization</vt:lpstr>
      <vt:lpstr>Successful OSS have strong communities</vt:lpstr>
      <vt:lpstr>Other philosophies are expressed in some licenses</vt:lpstr>
      <vt:lpstr>OSS and JSLint  ESLint</vt:lpstr>
      <vt:lpstr>Open Source Software Creates Value</vt:lpstr>
      <vt:lpstr>“Open Source as a Utility” is a common model</vt:lpstr>
      <vt:lpstr>Cloud services make this easier… and harder</vt:lpstr>
      <vt:lpstr>Monetize OSS by offering title insurance</vt:lpstr>
      <vt:lpstr>Monetize OSS with “open core, closed plugins”</vt:lpstr>
      <vt:lpstr>Find a “Benevolent” Sponsor</vt:lpstr>
      <vt:lpstr>Find Lots of Benevolent Sponsors</vt:lpstr>
      <vt:lpstr>Open-source development for hire</vt:lpstr>
      <vt:lpstr>How do we pay people to build other kinds of software?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Simmons</dc:creator>
  <cp:lastModifiedBy>Robert Simmons</cp:lastModifiedBy>
  <cp:revision>1</cp:revision>
  <dcterms:created xsi:type="dcterms:W3CDTF">2025-06-13T12:55:49Z</dcterms:created>
  <dcterms:modified xsi:type="dcterms:W3CDTF">2025-06-13T12:56:13Z</dcterms:modified>
</cp:coreProperties>
</file>